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56" r:id="rId3"/>
    <p:sldId id="278" r:id="rId4"/>
    <p:sldId id="276" r:id="rId5"/>
    <p:sldId id="263" r:id="rId6"/>
    <p:sldId id="275" r:id="rId7"/>
    <p:sldId id="277" r:id="rId8"/>
    <p:sldId id="270" r:id="rId9"/>
    <p:sldId id="271" r:id="rId10"/>
    <p:sldId id="279" r:id="rId11"/>
    <p:sldId id="268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BC2-0EAE-714E-A0E0-7368C018AF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BC1B-5225-074F-BCB9-484F8E9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BC2-0EAE-714E-A0E0-7368C018AF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BC1B-5225-074F-BCB9-484F8E9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BC2-0EAE-714E-A0E0-7368C018AF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BC1B-5225-074F-BCB9-484F8E9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BC2-0EAE-714E-A0E0-7368C018AF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BC1B-5225-074F-BCB9-484F8E9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BC2-0EAE-714E-A0E0-7368C018AF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BC1B-5225-074F-BCB9-484F8E9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4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BC2-0EAE-714E-A0E0-7368C018AF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BC1B-5225-074F-BCB9-484F8E9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5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BC2-0EAE-714E-A0E0-7368C018AF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BC1B-5225-074F-BCB9-484F8E9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BC2-0EAE-714E-A0E0-7368C018AF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BC1B-5225-074F-BCB9-484F8E9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3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BC2-0EAE-714E-A0E0-7368C018AF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BC1B-5225-074F-BCB9-484F8E9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7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BC2-0EAE-714E-A0E0-7368C018AF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BC1B-5225-074F-BCB9-484F8E9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8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BC2-0EAE-714E-A0E0-7368C018AF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BC1B-5225-074F-BCB9-484F8E9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1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1BC2-0EAE-714E-A0E0-7368C018AF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BC1B-5225-074F-BCB9-484F8E9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2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58" y="0"/>
            <a:ext cx="53143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75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59" y="2146786"/>
            <a:ext cx="3147735" cy="3652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03" y="-4517"/>
            <a:ext cx="3311345" cy="16000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603" y="267607"/>
            <a:ext cx="6108600" cy="88904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Δίνοντας 1 μονάδα αίμα</a:t>
            </a:r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01" y="1345522"/>
            <a:ext cx="5409467" cy="510995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sz="2400" dirty="0" smtClean="0"/>
              <a:t>προσφέρεις </a:t>
            </a:r>
            <a:r>
              <a:rPr lang="el-GR" sz="2400" dirty="0"/>
              <a:t>ανεκτίμητη βοήθεια στο συνάνθρωπο σου που το έχει ανάγκη και αυτή είναι η κυριότερη ανταμοιβή σου.</a:t>
            </a:r>
            <a:endParaRPr lang="en-US" sz="2400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sz="2400" dirty="0" smtClean="0"/>
              <a:t>δικαιούσαι </a:t>
            </a:r>
            <a:r>
              <a:rPr lang="el-GR" sz="2400" dirty="0"/>
              <a:t>αίμα σε ώρα προσωπικής ή οικογενειακής ανάγκης.</a:t>
            </a:r>
            <a:endParaRPr lang="en-US" sz="2400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sz="2400" dirty="0" smtClean="0"/>
              <a:t>δικαιούσαι </a:t>
            </a:r>
            <a:r>
              <a:rPr lang="el-GR" sz="2400" dirty="0"/>
              <a:t>μια φορά το χρόνο αιματολογικό έλεγχο.</a:t>
            </a:r>
            <a:endParaRPr lang="en-US" sz="2400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sz="2400" dirty="0" smtClean="0"/>
              <a:t>δικαιούσαι 2 </a:t>
            </a:r>
            <a:r>
              <a:rPr lang="el-GR" sz="2400" dirty="0"/>
              <a:t>ημέρες δικαιολογημένης απουσίας από την εργασία σου.</a:t>
            </a:r>
            <a:endParaRPr lang="en-US" sz="2400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48116" y="116427"/>
            <a:ext cx="213196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Marker Felt"/>
                <a:cs typeface="Marker Felt"/>
              </a:rPr>
              <a:t>Σώζεις 3 ζωές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4623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7" y="-43797"/>
            <a:ext cx="2613227" cy="18961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2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78230"/>
            <a:ext cx="6126626" cy="467025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όταν </a:t>
            </a:r>
            <a:r>
              <a:rPr lang="el-GR" dirty="0"/>
              <a:t>πάσχει από σακχαρώδη διαβήτη, υπέρταση, </a:t>
            </a:r>
            <a:r>
              <a:rPr lang="el-GR" dirty="0" err="1"/>
              <a:t>υπερλιπιδαιμία</a:t>
            </a:r>
            <a:r>
              <a:rPr lang="el-GR" dirty="0" smtClean="0"/>
              <a:t>, χρόνια νεφροπάθεια, ηπατοπάθεια, αναιμία, </a:t>
            </a:r>
            <a:r>
              <a:rPr lang="el-GR" dirty="0"/>
              <a:t>καρδιακό ή άλλο σοβαρό νόσημα.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όταν </a:t>
            </a:r>
            <a:r>
              <a:rPr lang="el-GR" dirty="0"/>
              <a:t>έχει ιστορικό </a:t>
            </a:r>
            <a:r>
              <a:rPr lang="el-GR" dirty="0" smtClean="0"/>
              <a:t>ηπατίτιδας, </a:t>
            </a:r>
            <a:r>
              <a:rPr lang="el-GR" dirty="0"/>
              <a:t>ελονοσίας, φυματίωσης, σύφιλης, μελιταίου </a:t>
            </a:r>
            <a:r>
              <a:rPr lang="el-GR" dirty="0" smtClean="0"/>
              <a:t>πυρετού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είναι </a:t>
            </a:r>
            <a:r>
              <a:rPr lang="el-GR" dirty="0"/>
              <a:t>φορέας του </a:t>
            </a:r>
            <a:r>
              <a:rPr lang="el-GR" dirty="0" smtClean="0"/>
              <a:t>AIDS.</a:t>
            </a:r>
            <a:endParaRPr lang="el-GR" dirty="0"/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κάνει </a:t>
            </a:r>
            <a:r>
              <a:rPr lang="el-GR" dirty="0"/>
              <a:t>χρήση </a:t>
            </a:r>
            <a:r>
              <a:rPr lang="el-GR" dirty="0" smtClean="0"/>
              <a:t>ναρκωτικών, είναι χρόνια αλκοολικός. </a:t>
            </a:r>
          </a:p>
          <a:p>
            <a:endParaRPr lang="el-GR" dirty="0" smtClean="0"/>
          </a:p>
          <a:p>
            <a:pPr marL="0" indent="0" algn="ctr">
              <a:buNone/>
            </a:pPr>
            <a:r>
              <a:rPr lang="el-GR" dirty="0" smtClean="0">
                <a:solidFill>
                  <a:srgbClr val="FF0000"/>
                </a:solidFill>
              </a:rPr>
              <a:t>Ο αποκλεισμός αυτός γίνεται: για να μην επιβαρυνθεί η υγεία του αιμοδότη και να διασφαλιστεί η ποιότητα του αίματος που θα </a:t>
            </a:r>
            <a:r>
              <a:rPr lang="el-GR" dirty="0" err="1" smtClean="0">
                <a:solidFill>
                  <a:srgbClr val="FF0000"/>
                </a:solidFill>
              </a:rPr>
              <a:t>μεταγγισθεί</a:t>
            </a:r>
            <a:r>
              <a:rPr lang="el-GR" dirty="0" smtClean="0">
                <a:solidFill>
                  <a:srgbClr val="FF0000"/>
                </a:solidFill>
              </a:rPr>
              <a:t> στο λήπτη.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8085" y="262787"/>
            <a:ext cx="7912270" cy="1154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rgbClr val="0000FF"/>
                </a:solidFill>
                <a:latin typeface="Marker Felt"/>
                <a:cs typeface="Marker Felt"/>
              </a:rPr>
              <a:t>Απαγορεύεται να δώσει κάποιος αίμα στις παρακάτω περιπτώσεις:</a:t>
            </a:r>
            <a:endParaRPr lang="en-US" sz="3200" dirty="0" smtClean="0">
              <a:solidFill>
                <a:srgbClr val="0000FF"/>
              </a:solidFill>
              <a:latin typeface="Marker Felt"/>
              <a:cs typeface="Marker Felt"/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10" y="2523910"/>
            <a:ext cx="2898545" cy="265555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991810" y="2730061"/>
            <a:ext cx="2694990" cy="216068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15212" y="2627866"/>
            <a:ext cx="1810186" cy="241528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009" b="2613"/>
          <a:stretch/>
        </p:blipFill>
        <p:spPr>
          <a:xfrm>
            <a:off x="1659236" y="145993"/>
            <a:ext cx="5697246" cy="4925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1" b="97158" l="2222" r="90000">
                        <a14:foregroundMark x1="31389" y1="93282" x2="31389" y2="93282"/>
                        <a14:foregroundMark x1="31389" y1="97674" x2="31389" y2="97674"/>
                        <a14:foregroundMark x1="5833" y1="90439" x2="5833" y2="90439"/>
                        <a14:foregroundMark x1="2222" y1="81654" x2="2222" y2="81654"/>
                        <a14:foregroundMark x1="2222" y1="81654" x2="2222" y2="81654"/>
                        <a14:foregroundMark x1="39167" y1="64083" x2="39167" y2="64083"/>
                        <a14:foregroundMark x1="28333" y1="70543" x2="28333" y2="70543"/>
                        <a14:foregroundMark x1="40833" y1="71318" x2="40833" y2="71318"/>
                        <a14:foregroundMark x1="26111" y1="66150" x2="26111" y2="66150"/>
                        <a14:foregroundMark x1="32500" y1="71318" x2="32500" y2="71318"/>
                        <a14:foregroundMark x1="38056" y1="67959" x2="38056" y2="679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3555" y="541295"/>
            <a:ext cx="3271545" cy="3516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1" y="4058207"/>
            <a:ext cx="4303809" cy="27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28" y="717201"/>
            <a:ext cx="6562209" cy="5989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6425" y="771032"/>
            <a:ext cx="40522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8000" b="1" dirty="0" smtClean="0">
                <a:solidFill>
                  <a:srgbClr val="FF0000"/>
                </a:solidFill>
              </a:rPr>
              <a:t>21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>Μαΐου 2015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910" y="217636"/>
            <a:ext cx="7877675" cy="823942"/>
          </a:xfrm>
        </p:spPr>
        <p:txBody>
          <a:bodyPr>
            <a:noAutofit/>
          </a:bodyPr>
          <a:lstStyle/>
          <a:p>
            <a:r>
              <a:rPr lang="el-GR" sz="6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Εθελοντική αιμοδοσία</a:t>
            </a:r>
            <a:endParaRPr lang="en-US" sz="6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788201" y="2480573"/>
            <a:ext cx="1951332" cy="1226340"/>
          </a:xfrm>
          <a:prstGeom prst="wedgeEllipseCallout">
            <a:avLst>
              <a:gd name="adj1" fmla="val -59961"/>
              <a:gd name="adj2" fmla="val 68463"/>
            </a:avLst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dirty="0" smtClean="0">
                <a:solidFill>
                  <a:srgbClr val="0000FF"/>
                </a:solidFill>
                <a:latin typeface="Comic Sans MS"/>
                <a:cs typeface="Comic Sans MS"/>
              </a:rPr>
              <a:t>είσαι 18-62 ετών, δώσε άφοβα αίμα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0" y="2480573"/>
            <a:ext cx="1672673" cy="1129404"/>
          </a:xfrm>
          <a:prstGeom prst="wedgeEllipseCallout">
            <a:avLst>
              <a:gd name="adj1" fmla="val 78890"/>
              <a:gd name="adj2" fmla="val 91078"/>
            </a:avLst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FF"/>
                </a:solidFill>
                <a:latin typeface="Comic Sans MS"/>
                <a:cs typeface="Comic Sans MS"/>
              </a:rPr>
              <a:t>τελείως ακίνδυνη σε 5-10’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466" y="1288509"/>
            <a:ext cx="1299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/>
                </a:solidFill>
                <a:latin typeface="Comic Sans MS"/>
                <a:cs typeface="Comic Sans MS"/>
              </a:rPr>
              <a:t>Κανένα φάρμακο δεν υποκαθιστά το αίμα που χρειάζονται οι ασθενείς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92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12" y="-192533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0000FF"/>
                </a:solidFill>
              </a:rPr>
              <a:t>Εθελοντική αιμοδοσία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82" y="773764"/>
            <a:ext cx="5941501" cy="5825099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Για </a:t>
            </a:r>
            <a:r>
              <a:rPr lang="el-GR" sz="2200" dirty="0"/>
              <a:t>μερικούς ανθρώπους η μετάγγιση αίματος είναι το φάρμακο που τους κρατά στη </a:t>
            </a:r>
            <a:r>
              <a:rPr lang="el-GR" sz="2200" dirty="0" smtClean="0"/>
              <a:t>ζωή.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Το </a:t>
            </a:r>
            <a:r>
              <a:rPr lang="el-GR" sz="2200" dirty="0"/>
              <a:t>αίμα είναι ένας ζωντανός ιστός που δεν μπορεί να αντικατασταθεί από κανένα φάρμακο. </a:t>
            </a:r>
            <a:endParaRPr lang="el-GR" sz="2200" dirty="0" smtClean="0"/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Δεν παρασκευάζεται </a:t>
            </a:r>
            <a:r>
              <a:rPr lang="el-GR" sz="2200" dirty="0"/>
              <a:t>αλλά προσφέρεται από υγιείς και ανιδιοτελείς </a:t>
            </a:r>
            <a:r>
              <a:rPr lang="el-GR" sz="2200" dirty="0" smtClean="0"/>
              <a:t>δότες.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Η </a:t>
            </a:r>
            <a:r>
              <a:rPr lang="el-GR" sz="2200" dirty="0"/>
              <a:t>χώρα μας χρειάζεται περίπου 650.000 αίματος το χρόνο και από αυτές οι 110.000 μεταγγίζονται σε ασθενείς με Μεσογειακή </a:t>
            </a:r>
            <a:r>
              <a:rPr lang="el-GR" sz="2200" dirty="0" smtClean="0"/>
              <a:t>Αναιμία.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Αν </a:t>
            </a:r>
            <a:r>
              <a:rPr lang="el-GR" sz="2200" dirty="0"/>
              <a:t>ένας στους 20 ανθρώπους έδινε εθελοντικά αίμα μία φορά το χρόνο, θα μπορούσαμε να αντιμετωπίσουμε όλες τις τακτικές και έκτακτες ανάγκες των ασθενών της χώρας μας</a:t>
            </a:r>
            <a:r>
              <a:rPr lang="el-GR" sz="2200" dirty="0" smtClean="0"/>
              <a:t>!</a:t>
            </a:r>
            <a:endParaRPr lang="el-GR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083" y="1184909"/>
            <a:ext cx="3041917" cy="181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644" y="3664413"/>
            <a:ext cx="2511699" cy="186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43"/>
            <a:ext cx="9143999" cy="849499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0000FF"/>
                </a:solidFill>
                <a:latin typeface="TrebuchetMS"/>
              </a:rPr>
              <a:t>ΤΙ ΠΡΕΠΕΙ ΝΑ ΓΝΩΡΙΖΩ ΓΙΑ ΤΗΝ ΑΙΜΟΔΟΣΙΑ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7" y="905158"/>
            <a:ext cx="5795516" cy="5722899"/>
          </a:xfr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0000FF"/>
            </a:solidFill>
          </a:ln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Κάθε υγιής άνδρας ή γυναίκα 18-62 ετών, μπορεί να δίνει άφοβα αίμα 3-4 φορές το χρόνο.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Ο </a:t>
            </a:r>
            <a:r>
              <a:rPr lang="el-GR" sz="2200" dirty="0"/>
              <a:t>όγκος του αίματος που λαμβάνεται </a:t>
            </a:r>
            <a:r>
              <a:rPr lang="el-GR" sz="2200" dirty="0" smtClean="0"/>
              <a:t>είναι περίπου 450</a:t>
            </a:r>
            <a:r>
              <a:rPr lang="en-US" sz="2200" dirty="0" smtClean="0"/>
              <a:t>ml,</a:t>
            </a:r>
            <a:r>
              <a:rPr lang="el-GR" sz="2200" dirty="0" smtClean="0"/>
              <a:t> </a:t>
            </a:r>
            <a:r>
              <a:rPr lang="el-GR" sz="2200" dirty="0"/>
              <a:t>μόνο το 1</a:t>
            </a:r>
            <a:r>
              <a:rPr lang="el-GR" sz="2200" dirty="0" smtClean="0"/>
              <a:t>/10 </a:t>
            </a:r>
            <a:r>
              <a:rPr lang="el-GR" sz="2200" dirty="0"/>
              <a:t>του συνολικού όγκου αίματος του ανθρώπου. </a:t>
            </a:r>
            <a:endParaRPr lang="el-GR" sz="2200" dirty="0" smtClean="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Η </a:t>
            </a:r>
            <a:r>
              <a:rPr lang="el-GR" sz="2200" dirty="0"/>
              <a:t>αναπλήρωση </a:t>
            </a:r>
            <a:r>
              <a:rPr lang="el-GR" sz="2200" dirty="0" smtClean="0"/>
              <a:t>του όγκου </a:t>
            </a:r>
            <a:r>
              <a:rPr lang="el-GR" sz="2200" dirty="0"/>
              <a:t>γίνεται σε 10 </a:t>
            </a:r>
            <a:r>
              <a:rPr lang="el-GR" sz="2200" dirty="0" smtClean="0"/>
              <a:t>λεπτά</a:t>
            </a:r>
            <a:r>
              <a:rPr lang="el-GR" sz="2200" dirty="0"/>
              <a:t>, ενώ ο όγκος του πλάσματος αποκαθίσταται σε 12 ώρες και τα ερυθρά αιμοσφαίρια σε 1 μήνα περίπου</a:t>
            </a:r>
            <a:r>
              <a:rPr lang="el-GR" sz="2200" dirty="0" smtClean="0"/>
              <a:t>.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 Δεν πρέπει να διενεργείται αιμοδοσία πριν περάσουν 3 μήνες από την προηγουμένη.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Η αιμοδοσία </a:t>
            </a:r>
            <a:r>
              <a:rPr lang="el-GR" sz="2200" dirty="0"/>
              <a:t>είναι και ωφέλιμη για τον οργανισμό κάθε υγιούς δότη, διότι κινητοποιείται ο μυελός των οστών του, για την παραγωγή νέων κυττάρων αίματος.</a:t>
            </a:r>
            <a:r>
              <a:rPr lang="el-GR" sz="2200" dirty="0" smtClean="0"/>
              <a:t> 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245" y="1522561"/>
            <a:ext cx="2324100" cy="1435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245" y="824155"/>
            <a:ext cx="2429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0000FF"/>
                </a:solidFill>
                <a:latin typeface="Marker Felt"/>
                <a:cs typeface="Marker Felt"/>
              </a:rPr>
              <a:t>Είσαι </a:t>
            </a:r>
            <a:r>
              <a:rPr lang="el-GR" sz="2000" dirty="0" smtClean="0">
                <a:solidFill>
                  <a:srgbClr val="0000FF"/>
                </a:solidFill>
                <a:latin typeface="Marker Felt"/>
                <a:cs typeface="Marker Felt"/>
              </a:rPr>
              <a:t>ο τύπος </a:t>
            </a:r>
            <a:r>
              <a:rPr lang="el-GR" sz="2000" dirty="0">
                <a:solidFill>
                  <a:srgbClr val="0000FF"/>
                </a:solidFill>
                <a:latin typeface="Marker Felt"/>
                <a:cs typeface="Marker Felt"/>
              </a:rPr>
              <a:t>μου</a:t>
            </a:r>
            <a:r>
              <a:rPr lang="el-GR" sz="2000" dirty="0" smtClean="0">
                <a:solidFill>
                  <a:srgbClr val="0000FF"/>
                </a:solidFill>
                <a:latin typeface="Marker Felt"/>
                <a:cs typeface="Marker Felt"/>
              </a:rPr>
              <a:t>?</a:t>
            </a:r>
            <a:endParaRPr lang="en-US" sz="2000" dirty="0">
              <a:solidFill>
                <a:srgbClr val="0000FF"/>
              </a:solidFill>
              <a:latin typeface="Marker Felt"/>
              <a:cs typeface="Marker Fe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860" y="5055580"/>
            <a:ext cx="2756027" cy="1134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56675" y="3503128"/>
            <a:ext cx="2677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dirty="0" smtClean="0">
                <a:solidFill>
                  <a:srgbClr val="0000FF"/>
                </a:solidFill>
                <a:latin typeface="Marker Felt"/>
                <a:cs typeface="Marker Felt"/>
              </a:rPr>
              <a:t>Με 1 μονάδα σώζεις </a:t>
            </a:r>
          </a:p>
          <a:p>
            <a:pPr algn="ctr"/>
            <a:r>
              <a:rPr lang="el-GR" sz="2000" dirty="0" smtClean="0">
                <a:solidFill>
                  <a:srgbClr val="0000FF"/>
                </a:solidFill>
                <a:latin typeface="Marker Felt"/>
                <a:cs typeface="Marker Felt"/>
              </a:rPr>
              <a:t>3 ζωές</a:t>
            </a:r>
            <a:endParaRPr lang="en-US" sz="2000" dirty="0">
              <a:solidFill>
                <a:srgbClr val="0000FF"/>
              </a:solidFill>
              <a:latin typeface="Marker Felt"/>
              <a:cs typeface="Marker Felt"/>
            </a:endParaRPr>
          </a:p>
        </p:txBody>
      </p:sp>
      <p:sp>
        <p:nvSpPr>
          <p:cNvPr id="8" name="Heart 7"/>
          <p:cNvSpPr/>
          <p:nvPr/>
        </p:nvSpPr>
        <p:spPr>
          <a:xfrm>
            <a:off x="6160476" y="1167940"/>
            <a:ext cx="2887411" cy="2306683"/>
          </a:xfrm>
          <a:prstGeom prst="hear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6342077" y="4189985"/>
            <a:ext cx="2627818" cy="2668015"/>
          </a:xfrm>
          <a:prstGeom prst="smileyFac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722" y="875084"/>
            <a:ext cx="1778126" cy="1550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94" y="-2743"/>
            <a:ext cx="5381287" cy="805702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0000FF"/>
                </a:solidFill>
                <a:latin typeface="TrebuchetMS"/>
              </a:rPr>
              <a:t>ΤΙ ΠΡΕΠΕΙ ΝΑ ΓΝΩΡΙΖΩ ....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30" y="934352"/>
            <a:ext cx="4710592" cy="578130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/>
              <a:t>Η ασφάλεια και η υγεία του δότη είναι απόλυτα εξασφαλισμένες</a:t>
            </a:r>
            <a:r>
              <a:rPr lang="el-GR" dirty="0" smtClean="0"/>
              <a:t>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 </a:t>
            </a:r>
            <a:r>
              <a:rPr lang="el-GR" dirty="0"/>
              <a:t>Ο υποψήφιος υποβάλλεται σε πλήρη ιατρικό έλεγχο που περιλαμβάνει τη λήψη του ιστορικού, τη μέτρηση του αιματοκρίτη, της αρτηριακής πίεσης, των σφυγμών. </a:t>
            </a:r>
            <a:endParaRPr lang="el-GR" dirty="0" smtClean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Σε </a:t>
            </a:r>
            <a:r>
              <a:rPr lang="el-GR" dirty="0"/>
              <a:t>περίπτωση που για κάποιο λόγο κριθεί ακατάλληλος αποκλείεται αυτομάτως από την αιμοδοσία. </a:t>
            </a:r>
            <a:endParaRPr lang="el-GR" dirty="0" smtClean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Η </a:t>
            </a:r>
            <a:r>
              <a:rPr lang="el-GR" dirty="0"/>
              <a:t>διαδικασία αυτή έχει τεράστια σημασία, διότι εξασφαλίζει την υγεία τόσο του δότη, όσο και του λήπτη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677" y="875085"/>
            <a:ext cx="1800922" cy="155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61" b="97158" l="2222" r="90000">
                        <a14:foregroundMark x1="31389" y1="93282" x2="31389" y2="93282"/>
                        <a14:foregroundMark x1="31389" y1="97674" x2="31389" y2="97674"/>
                        <a14:foregroundMark x1="5833" y1="90439" x2="5833" y2="90439"/>
                        <a14:foregroundMark x1="2222" y1="81654" x2="2222" y2="81654"/>
                        <a14:foregroundMark x1="2222" y1="81654" x2="2222" y2="81654"/>
                        <a14:foregroundMark x1="39167" y1="64083" x2="39167" y2="64083"/>
                        <a14:foregroundMark x1="28333" y1="70543" x2="28333" y2="70543"/>
                        <a14:foregroundMark x1="40833" y1="71318" x2="40833" y2="71318"/>
                        <a14:foregroundMark x1="26111" y1="66150" x2="26111" y2="66150"/>
                        <a14:foregroundMark x1="32500" y1="71318" x2="32500" y2="71318"/>
                        <a14:foregroundMark x1="38056" y1="67959" x2="38056" y2="679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2187" y="-350104"/>
            <a:ext cx="1860298" cy="1999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835" y="2879313"/>
            <a:ext cx="3235160" cy="2964413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61" b="97158" l="2222" r="90000">
                        <a14:foregroundMark x1="31389" y1="93282" x2="31389" y2="93282"/>
                        <a14:foregroundMark x1="31389" y1="97674" x2="31389" y2="97674"/>
                        <a14:foregroundMark x1="5833" y1="90439" x2="5833" y2="90439"/>
                        <a14:foregroundMark x1="2222" y1="81654" x2="2222" y2="81654"/>
                        <a14:foregroundMark x1="2222" y1="81654" x2="2222" y2="81654"/>
                        <a14:foregroundMark x1="39167" y1="64083" x2="39167" y2="64083"/>
                        <a14:foregroundMark x1="28333" y1="70543" x2="28333" y2="70543"/>
                        <a14:foregroundMark x1="40833" y1="71318" x2="40833" y2="71318"/>
                        <a14:foregroundMark x1="26111" y1="66150" x2="26111" y2="66150"/>
                        <a14:foregroundMark x1="32500" y1="71318" x2="32500" y2="71318"/>
                        <a14:foregroundMark x1="38056" y1="67959" x2="38056" y2="679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3621" y="3094902"/>
            <a:ext cx="1820424" cy="20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320" y="-17342"/>
            <a:ext cx="5498899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0000FF"/>
                </a:solidFill>
                <a:latin typeface="TrebuchetMS"/>
              </a:rPr>
              <a:t>ΤΙ ΠΡΕΠΕΙ ΝΑ ΓΝΩΡΙΖΩ .....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320" y="1455718"/>
            <a:ext cx="5031755" cy="509934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Η εθελοντική αιμοδοσία είναι απόλυτα ασφαλής και ο δότης δεν διατρέχει κανέναν απολύτως κίνδυνο να κολλήσει οποιαδήποτε μολυσματική ασθένεια. </a:t>
            </a:r>
            <a:endParaRPr lang="el-GR" sz="2200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Όλα </a:t>
            </a:r>
            <a:r>
              <a:rPr lang="el-GR" sz="2200" dirty="0"/>
              <a:t>τα υλικά που χρησιμοποιούνται κατά την αιμοληψία είναι αποστειρωμένα, μιας χρήσης και ανοίγονται μπροστά στον αιμοδότη. </a:t>
            </a:r>
            <a:endParaRPr lang="el-GR" sz="2200" dirty="0" smtClean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sz="2200" dirty="0" smtClean="0"/>
              <a:t>Επομένως</a:t>
            </a:r>
            <a:r>
              <a:rPr lang="el-GR" sz="2200" dirty="0"/>
              <a:t>, κάθε φόβος για τη μετάδοση ασθένειας είναι αβάσιμος και παράλογος</a:t>
            </a:r>
            <a:r>
              <a:rPr lang="el-GR" sz="2200" dirty="0" smtClean="0"/>
              <a:t> 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1" b="97158" l="2222" r="90000">
                        <a14:foregroundMark x1="31389" y1="93282" x2="31389" y2="93282"/>
                        <a14:foregroundMark x1="31389" y1="97674" x2="31389" y2="97674"/>
                        <a14:foregroundMark x1="5833" y1="90439" x2="5833" y2="90439"/>
                        <a14:foregroundMark x1="2222" y1="81654" x2="2222" y2="81654"/>
                        <a14:foregroundMark x1="2222" y1="81654" x2="2222" y2="81654"/>
                        <a14:foregroundMark x1="39167" y1="64083" x2="39167" y2="64083"/>
                        <a14:foregroundMark x1="28333" y1="70543" x2="28333" y2="70543"/>
                        <a14:foregroundMark x1="40833" y1="71318" x2="40833" y2="71318"/>
                        <a14:foregroundMark x1="26111" y1="66150" x2="26111" y2="66150"/>
                        <a14:foregroundMark x1="32500" y1="71318" x2="32500" y2="71318"/>
                        <a14:foregroundMark x1="38056" y1="67959" x2="38056" y2="679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554493"/>
            <a:ext cx="2569298" cy="2761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270" y="2207502"/>
            <a:ext cx="2603067" cy="22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1" b="97158" l="2222" r="90000">
                        <a14:foregroundMark x1="31389" y1="93282" x2="31389" y2="93282"/>
                        <a14:foregroundMark x1="31389" y1="97674" x2="31389" y2="97674"/>
                        <a14:foregroundMark x1="5833" y1="90439" x2="5833" y2="90439"/>
                        <a14:foregroundMark x1="2222" y1="81654" x2="2222" y2="81654"/>
                        <a14:foregroundMark x1="2222" y1="81654" x2="2222" y2="81654"/>
                        <a14:foregroundMark x1="39167" y1="64083" x2="39167" y2="64083"/>
                        <a14:foregroundMark x1="28333" y1="70543" x2="28333" y2="70543"/>
                        <a14:foregroundMark x1="40833" y1="71318" x2="40833" y2="71318"/>
                        <a14:foregroundMark x1="26111" y1="66150" x2="26111" y2="66150"/>
                        <a14:foregroundMark x1="32500" y1="71318" x2="32500" y2="71318"/>
                        <a14:foregroundMark x1="38056" y1="67959" x2="38056" y2="679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349" y="-766147"/>
            <a:ext cx="2315930" cy="24896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24596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Ο </a:t>
            </a:r>
            <a:r>
              <a:rPr lang="el-GR" dirty="0"/>
              <a:t>πόνος της βελόνας διαρκεί όσο διαρκεί το τσίμπημα, δηλαδή μια στιγμή</a:t>
            </a:r>
            <a:r>
              <a:rPr lang="el-GR" dirty="0" smtClean="0"/>
              <a:t>.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Την υπόλοιπη </a:t>
            </a:r>
            <a:r>
              <a:rPr lang="el-GR" dirty="0"/>
              <a:t>ώρα, ο αιμοδότης, απλώς ανοιγοκλείνει τη γροθιά του, προκειμένου να διευκολυνθεί η φλεβική επάνοδος του αίματος</a:t>
            </a:r>
            <a:r>
              <a:rPr lang="el-GR" dirty="0" smtClean="0"/>
              <a:t>.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>
                <a:solidFill>
                  <a:srgbClr val="FF0000"/>
                </a:solidFill>
              </a:rPr>
              <a:t>Επικρατεί το μοναδικό </a:t>
            </a:r>
            <a:r>
              <a:rPr lang="el-GR" dirty="0">
                <a:solidFill>
                  <a:srgbClr val="FF0000"/>
                </a:solidFill>
              </a:rPr>
              <a:t>συναίσθημα ικανοποίησης και συμπαράστασης στον άγνωστο συνάνθρωπο που υποφέρει.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243"/>
            <a:ext cx="7114062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0000FF"/>
                </a:solidFill>
                <a:latin typeface="TrebuchetMS"/>
              </a:rPr>
              <a:t>ΤΙ ΠΡΕΠΕΙ ΝΑ ΓΝΩΡΙΖΩ ....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557" y="2278531"/>
            <a:ext cx="2913134" cy="31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51"/>
            <a:ext cx="5318754" cy="718111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ΠΡΙΝ ΤΗΝ ΑΙΜΟΔΟΣΙΑ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84" y="905155"/>
            <a:ext cx="5931855" cy="600029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έχει πάρει ελαφρύ </a:t>
            </a:r>
            <a:r>
              <a:rPr lang="el-GR" dirty="0" smtClean="0"/>
              <a:t>πρωινό, </a:t>
            </a:r>
            <a:r>
              <a:rPr lang="el-GR" dirty="0"/>
              <a:t>ή μεσημεριανό και να έχουν περάσει 2-3 </a:t>
            </a:r>
            <a:r>
              <a:rPr lang="el-GR" dirty="0" smtClean="0"/>
              <a:t>ώρες</a:t>
            </a:r>
            <a:r>
              <a:rPr lang="en-US" dirty="0"/>
              <a:t> </a:t>
            </a:r>
            <a:r>
              <a:rPr lang="el-GR" dirty="0" smtClean="0"/>
              <a:t>από το γεύμα.</a:t>
            </a:r>
            <a:endParaRPr lang="el-GR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είναι ξεκούραστος και να μην έχει ξενυχτήσει το προηγούμενο </a:t>
            </a:r>
            <a:r>
              <a:rPr lang="el-GR" dirty="0" smtClean="0"/>
              <a:t>βράδυ</a:t>
            </a:r>
            <a:endParaRPr lang="el-GR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μην έχει καταναλώσει αλκοόλ τις προηγούμενες 24 </a:t>
            </a:r>
            <a:r>
              <a:rPr lang="el-GR" dirty="0" smtClean="0"/>
              <a:t>ώρες</a:t>
            </a:r>
            <a:endParaRPr lang="el-GR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είναι απολύτως </a:t>
            </a:r>
            <a:r>
              <a:rPr lang="el-GR" dirty="0" smtClean="0"/>
              <a:t>υγιής</a:t>
            </a:r>
            <a:endParaRPr lang="el-GR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μην ακολουθεί κάποια φαρμακευτική αγωγή, (εξαιρούνται συγκεκριμένα σκευάσματα</a:t>
            </a:r>
            <a:r>
              <a:rPr lang="el-GR" dirty="0" smtClean="0"/>
              <a:t>)</a:t>
            </a:r>
            <a:endParaRPr lang="el-GR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Οι </a:t>
            </a:r>
            <a:r>
              <a:rPr lang="el-GR" dirty="0"/>
              <a:t>γυναίκες να μην </a:t>
            </a:r>
            <a:r>
              <a:rPr lang="el-GR" dirty="0" err="1"/>
              <a:t>αιμοδοτούν</a:t>
            </a:r>
            <a:r>
              <a:rPr lang="el-GR" dirty="0"/>
              <a:t> κατά την διάρκεια της </a:t>
            </a:r>
            <a:r>
              <a:rPr lang="el-GR" dirty="0" err="1"/>
              <a:t>εμμήνου</a:t>
            </a:r>
            <a:r>
              <a:rPr lang="el-GR" dirty="0"/>
              <a:t> ρύσεως ή της </a:t>
            </a:r>
            <a:r>
              <a:rPr lang="el-GR" dirty="0" smtClean="0"/>
              <a:t>εγκυμοσύνης</a:t>
            </a:r>
            <a:endParaRPr lang="el-GR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έχει μεσολαβήσει διάστημα τουλάχιστον 3 μηνών από την προηγούμενη αιμοδοσία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018" y="3911701"/>
            <a:ext cx="2861982" cy="221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018" y="1300306"/>
            <a:ext cx="27559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2"/>
            <a:ext cx="5394355" cy="58672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ΜΕΤΑ ΤΗΝ ΑΙΜΟΔΟΣΙΑ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75" y="695060"/>
            <a:ext cx="5859385" cy="608735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400" dirty="0" smtClean="0"/>
              <a:t>Να </a:t>
            </a:r>
            <a:r>
              <a:rPr lang="el-GR" sz="2400" dirty="0"/>
              <a:t>πιει τον χυμό και να </a:t>
            </a:r>
            <a:r>
              <a:rPr lang="el-GR" sz="2400" dirty="0" smtClean="0"/>
              <a:t>φάει </a:t>
            </a:r>
            <a:r>
              <a:rPr lang="el-GR" sz="2400" dirty="0"/>
              <a:t>τα μπισκότα που του </a:t>
            </a:r>
            <a:r>
              <a:rPr lang="el-GR" sz="2400" dirty="0" smtClean="0"/>
              <a:t>προσφέρονται</a:t>
            </a:r>
            <a:endParaRPr lang="el-GR" sz="2400" dirty="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400" dirty="0" smtClean="0"/>
              <a:t>Να </a:t>
            </a:r>
            <a:r>
              <a:rPr lang="el-GR" sz="2400" dirty="0"/>
              <a:t>παραμείνει στον χώρο της Αιμοδοσίας, τουλάχιστον για </a:t>
            </a:r>
            <a:r>
              <a:rPr lang="el-GR" sz="2400" dirty="0" smtClean="0"/>
              <a:t>30 λεπτά και να αποχωρήσει μετά από συνεννόηση με τον υπεύθυνο.</a:t>
            </a:r>
            <a:endParaRPr lang="el-GR" sz="2400" dirty="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400" dirty="0" smtClean="0"/>
              <a:t>Να </a:t>
            </a:r>
            <a:r>
              <a:rPr lang="el-GR" sz="2400" dirty="0"/>
              <a:t>μην καπνίσει για </a:t>
            </a:r>
            <a:r>
              <a:rPr lang="el-GR" sz="2400" dirty="0" smtClean="0"/>
              <a:t>1 ώρα </a:t>
            </a:r>
            <a:r>
              <a:rPr lang="el-GR" sz="2400" dirty="0"/>
              <a:t>μετά την </a:t>
            </a:r>
            <a:r>
              <a:rPr lang="el-GR" sz="2400" dirty="0" smtClean="0"/>
              <a:t>αιμοδοσία.</a:t>
            </a:r>
            <a:endParaRPr lang="el-GR" sz="2400" dirty="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400" dirty="0" smtClean="0"/>
              <a:t>Να </a:t>
            </a:r>
            <a:r>
              <a:rPr lang="el-GR" sz="2400" dirty="0"/>
              <a:t>μην οδηγήσει για </a:t>
            </a:r>
            <a:r>
              <a:rPr lang="el-GR" sz="2400" dirty="0" smtClean="0"/>
              <a:t>1 ώρα μετά </a:t>
            </a:r>
            <a:r>
              <a:rPr lang="el-GR" sz="2400" dirty="0"/>
              <a:t>την </a:t>
            </a:r>
            <a:r>
              <a:rPr lang="el-GR" sz="2400" dirty="0" smtClean="0"/>
              <a:t>αιμοδοσία.</a:t>
            </a:r>
            <a:endParaRPr lang="el-GR" sz="2400" dirty="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400" dirty="0" smtClean="0"/>
              <a:t>Να </a:t>
            </a:r>
            <a:r>
              <a:rPr lang="el-GR" sz="2400" dirty="0"/>
              <a:t>μην κάνει έντονη σωματική </a:t>
            </a:r>
            <a:r>
              <a:rPr lang="el-GR" sz="2400" dirty="0" smtClean="0"/>
              <a:t>άσκηση.</a:t>
            </a:r>
            <a:endParaRPr lang="el-GR" sz="2400" dirty="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400" dirty="0" smtClean="0"/>
              <a:t>Να </a:t>
            </a:r>
            <a:r>
              <a:rPr lang="el-GR" sz="2400" dirty="0"/>
              <a:t>πάρει πολλά υγρά και καλό </a:t>
            </a:r>
            <a:r>
              <a:rPr lang="el-GR" sz="2400" dirty="0" smtClean="0"/>
              <a:t>γεύμα.</a:t>
            </a:r>
            <a:endParaRPr lang="el-GR" sz="2400" dirty="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400" dirty="0" smtClean="0"/>
              <a:t>Να </a:t>
            </a:r>
            <a:r>
              <a:rPr lang="el-GR" sz="2400" dirty="0"/>
              <a:t>αποφύγει την κατανάλωση </a:t>
            </a:r>
            <a:r>
              <a:rPr lang="el-GR" sz="2400" dirty="0" smtClean="0"/>
              <a:t>αλκοόλ.</a:t>
            </a:r>
            <a:endParaRPr lang="el-GR" sz="2400" dirty="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400" dirty="0"/>
              <a:t>Α</a:t>
            </a:r>
            <a:r>
              <a:rPr lang="el-GR" sz="2400" dirty="0" smtClean="0"/>
              <a:t>ν αισθανθεί αδιαθεσία να </a:t>
            </a:r>
            <a:r>
              <a:rPr lang="el-GR" sz="2400" dirty="0"/>
              <a:t>ζητήσει βοήθεια από το νοσηλευτικό </a:t>
            </a:r>
            <a:r>
              <a:rPr lang="el-GR" sz="2400" dirty="0" smtClean="0"/>
              <a:t>προσωπικό.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0" y="3401594"/>
            <a:ext cx="2753538" cy="2515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366" y="604352"/>
            <a:ext cx="2792328" cy="21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725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Εθελοντική αιμοδοσία</vt:lpstr>
      <vt:lpstr>Εθελοντική αιμοδοσία</vt:lpstr>
      <vt:lpstr>ΤΙ ΠΡΕΠΕΙ ΝΑ ΓΝΩΡΙΖΩ ΓΙΑ ΤΗΝ ΑΙΜΟΔΟΣΙΑ</vt:lpstr>
      <vt:lpstr>ΤΙ ΠΡΕΠΕΙ ΝΑ ΓΝΩΡΙΖΩ ....</vt:lpstr>
      <vt:lpstr>ΤΙ ΠΡΕΠΕΙ ΝΑ ΓΝΩΡΙΖΩ .....</vt:lpstr>
      <vt:lpstr>ΤΙ ΠΡΕΠΕΙ ΝΑ ΓΝΩΡΙΖΩ ....</vt:lpstr>
      <vt:lpstr>ΠΡΙΝ ΤΗΝ ΑΙΜΟΔΟΣΙΑ</vt:lpstr>
      <vt:lpstr>ΜΕΤΑ ΤΗΝ ΑΙΜΟΔΟΣΙΑ</vt:lpstr>
      <vt:lpstr>Δίνοντας 1 μονάδα αίμα…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Εθελοντική αιμοδοσία</dc:title>
  <dc:creator>Vasiliki Griva</dc:creator>
  <cp:lastModifiedBy>user2</cp:lastModifiedBy>
  <cp:revision>49</cp:revision>
  <dcterms:created xsi:type="dcterms:W3CDTF">2015-03-21T08:19:58Z</dcterms:created>
  <dcterms:modified xsi:type="dcterms:W3CDTF">2015-05-04T06:06:41Z</dcterms:modified>
</cp:coreProperties>
</file>